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2"/>
  </p:notesMasterIdLst>
  <p:sldIdLst>
    <p:sldId id="277" r:id="rId2"/>
    <p:sldId id="271" r:id="rId3"/>
    <p:sldId id="272" r:id="rId4"/>
    <p:sldId id="260" r:id="rId5"/>
    <p:sldId id="273" r:id="rId6"/>
    <p:sldId id="274" r:id="rId7"/>
    <p:sldId id="279" r:id="rId8"/>
    <p:sldId id="275" r:id="rId9"/>
    <p:sldId id="276" r:id="rId10"/>
    <p:sldId id="278" r:id="rId11"/>
  </p:sldIdLst>
  <p:sldSz cx="13817600" cy="7772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49" d="100"/>
          <a:sy n="49" d="100"/>
        </p:scale>
        <p:origin x="6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2B7F6-9D80-44C7-810B-CF11CF973014}" type="datetimeFigureOut">
              <a:rPr lang="en-US" smtClean="0"/>
              <a:t>10/20/2019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BD5F6E-96C8-4B04-AD43-1087AB1F0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079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0" y="1272011"/>
            <a:ext cx="10363200" cy="2705947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4082310"/>
            <a:ext cx="10363200" cy="1876530"/>
          </a:xfrm>
        </p:spPr>
        <p:txBody>
          <a:bodyPr/>
          <a:lstStyle>
            <a:lvl1pPr marL="0" indent="0" algn="ctr">
              <a:buNone/>
              <a:defRPr sz="2720"/>
            </a:lvl1pPr>
            <a:lvl2pPr marL="518145" indent="0" algn="ctr">
              <a:buNone/>
              <a:defRPr sz="2267"/>
            </a:lvl2pPr>
            <a:lvl3pPr marL="1036290" indent="0" algn="ctr">
              <a:buNone/>
              <a:defRPr sz="2040"/>
            </a:lvl3pPr>
            <a:lvl4pPr marL="1554434" indent="0" algn="ctr">
              <a:buNone/>
              <a:defRPr sz="1813"/>
            </a:lvl4pPr>
            <a:lvl5pPr marL="2072579" indent="0" algn="ctr">
              <a:buNone/>
              <a:defRPr sz="1813"/>
            </a:lvl5pPr>
            <a:lvl6pPr marL="2590724" indent="0" algn="ctr">
              <a:buNone/>
              <a:defRPr sz="1813"/>
            </a:lvl6pPr>
            <a:lvl7pPr marL="3108869" indent="0" algn="ctr">
              <a:buNone/>
              <a:defRPr sz="1813"/>
            </a:lvl7pPr>
            <a:lvl8pPr marL="3627013" indent="0" algn="ctr">
              <a:buNone/>
              <a:defRPr sz="1813"/>
            </a:lvl8pPr>
            <a:lvl9pPr marL="4145158" indent="0" algn="ctr">
              <a:buNone/>
              <a:defRPr sz="181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AA77-C8DC-4580-81E9-92322A685CB2}" type="datetime1">
              <a:rPr lang="en-US" smtClean="0"/>
              <a:t>10/20/2019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81F4-2026-46E0-8375-5DA0CE29D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42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CD1A-0978-4706-9FF4-019DBBDEF37F}" type="datetime1">
              <a:rPr lang="en-US" smtClean="0"/>
              <a:t>10/20/2019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81F4-2026-46E0-8375-5DA0CE29D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69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88220" y="413808"/>
            <a:ext cx="2979420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9960" y="413808"/>
            <a:ext cx="8765540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7B9C-EB88-451B-ABC6-823BB04484D8}" type="datetime1">
              <a:rPr lang="en-US" smtClean="0"/>
              <a:t>10/20/2019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81F4-2026-46E0-8375-5DA0CE29D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5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DD76-FDC1-4497-92AA-C873001E9443}" type="datetime1">
              <a:rPr lang="en-US" smtClean="0"/>
              <a:t>10/20/2019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81F4-2026-46E0-8375-5DA0CE29D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10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763" y="1937704"/>
            <a:ext cx="11917680" cy="3233102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763" y="5201392"/>
            <a:ext cx="11917680" cy="1700212"/>
          </a:xfrm>
        </p:spPr>
        <p:txBody>
          <a:bodyPr/>
          <a:lstStyle>
            <a:lvl1pPr marL="0" indent="0">
              <a:buNone/>
              <a:defRPr sz="2720">
                <a:solidFill>
                  <a:schemeClr val="tx1">
                    <a:tint val="75000"/>
                  </a:schemeClr>
                </a:solidFill>
              </a:defRPr>
            </a:lvl1pPr>
            <a:lvl2pPr marL="518145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12699-31DE-4290-A62B-5B6F93FE1948}" type="datetime1">
              <a:rPr lang="en-US" smtClean="0"/>
              <a:t>10/20/2019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81F4-2026-46E0-8375-5DA0CE29D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645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9960" y="2069042"/>
            <a:ext cx="587248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5160" y="2069042"/>
            <a:ext cx="587248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095DC-CE00-4879-85C9-88691C4B1ABD}" type="datetime1">
              <a:rPr lang="en-US" smtClean="0"/>
              <a:t>10/20/2019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81F4-2026-46E0-8375-5DA0CE29D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82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760" y="413809"/>
            <a:ext cx="1191768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1760" y="1905318"/>
            <a:ext cx="5845492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51760" y="2839085"/>
            <a:ext cx="5845492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95160" y="1905318"/>
            <a:ext cx="5874280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95160" y="2839085"/>
            <a:ext cx="587428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79FDA-E7D4-4AB3-97D5-596D9EB9E4A4}" type="datetime1">
              <a:rPr lang="en-US" smtClean="0"/>
              <a:t>10/20/2019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81F4-2026-46E0-8375-5DA0CE29D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40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CD1F1-32C1-48ED-A811-A66C8DD9D68E}" type="datetime1">
              <a:rPr lang="en-US" smtClean="0"/>
              <a:t>10/20/2019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81F4-2026-46E0-8375-5DA0CE29D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97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902A-4F06-4C60-9141-F91E8DD31D18}" type="datetime1">
              <a:rPr lang="en-US" smtClean="0"/>
              <a:t>10/20/2019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81F4-2026-46E0-8375-5DA0CE29D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95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760" y="518160"/>
            <a:ext cx="4456535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4280" y="1119082"/>
            <a:ext cx="6995160" cy="5523442"/>
          </a:xfrm>
        </p:spPr>
        <p:txBody>
          <a:bodyPr/>
          <a:lstStyle>
            <a:lvl1pPr>
              <a:defRPr sz="3627"/>
            </a:lvl1pPr>
            <a:lvl2pPr>
              <a:defRPr sz="3173"/>
            </a:lvl2pPr>
            <a:lvl3pPr>
              <a:defRPr sz="2720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760" y="2331720"/>
            <a:ext cx="4456535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E7E9B-AE9D-4782-A971-C054A8C26DB4}" type="datetime1">
              <a:rPr lang="en-US" smtClean="0"/>
              <a:t>10/20/2019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81F4-2026-46E0-8375-5DA0CE29D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70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760" y="518160"/>
            <a:ext cx="4456535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74280" y="1119082"/>
            <a:ext cx="6995160" cy="5523442"/>
          </a:xfrm>
        </p:spPr>
        <p:txBody>
          <a:bodyPr anchor="t"/>
          <a:lstStyle>
            <a:lvl1pPr marL="0" indent="0">
              <a:buNone/>
              <a:defRPr sz="3627"/>
            </a:lvl1pPr>
            <a:lvl2pPr marL="518145" indent="0">
              <a:buNone/>
              <a:defRPr sz="3173"/>
            </a:lvl2pPr>
            <a:lvl3pPr marL="1036290" indent="0">
              <a:buNone/>
              <a:defRPr sz="2720"/>
            </a:lvl3pPr>
            <a:lvl4pPr marL="1554434" indent="0">
              <a:buNone/>
              <a:defRPr sz="2267"/>
            </a:lvl4pPr>
            <a:lvl5pPr marL="2072579" indent="0">
              <a:buNone/>
              <a:defRPr sz="2267"/>
            </a:lvl5pPr>
            <a:lvl6pPr marL="2590724" indent="0">
              <a:buNone/>
              <a:defRPr sz="2267"/>
            </a:lvl6pPr>
            <a:lvl7pPr marL="3108869" indent="0">
              <a:buNone/>
              <a:defRPr sz="2267"/>
            </a:lvl7pPr>
            <a:lvl8pPr marL="3627013" indent="0">
              <a:buNone/>
              <a:defRPr sz="2267"/>
            </a:lvl8pPr>
            <a:lvl9pPr marL="4145158" indent="0">
              <a:buNone/>
              <a:defRPr sz="22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760" y="2331720"/>
            <a:ext cx="4456535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E65D-11C8-460F-9CDB-3FD4EE041AB8}" type="datetime1">
              <a:rPr lang="en-US" smtClean="0"/>
              <a:t>10/20/2019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81F4-2026-46E0-8375-5DA0CE29D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22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9960" y="413809"/>
            <a:ext cx="1191768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9960" y="2069042"/>
            <a:ext cx="1191768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A0F91-75CF-4F06-8377-04462C434D4E}" type="datetime1">
              <a:rPr lang="en-US" smtClean="0"/>
              <a:t>10/20/2019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881F4-2026-46E0-8375-5DA0CE29D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0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1036290" rtl="0" eaLnBrk="1" latinLnBrk="0" hangingPunct="1">
        <a:lnSpc>
          <a:spcPct val="90000"/>
        </a:lnSpc>
        <a:spcBef>
          <a:spcPct val="0"/>
        </a:spcBef>
        <a:buNone/>
        <a:defRPr sz="49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072" indent="-259072" algn="l" defTabSz="103629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173" kern="1200">
          <a:solidFill>
            <a:schemeClr val="tx1"/>
          </a:solidFill>
          <a:latin typeface="+mn-lt"/>
          <a:ea typeface="+mn-ea"/>
          <a:cs typeface="+mn-cs"/>
        </a:defRPr>
      </a:lvl1pPr>
      <a:lvl2pPr marL="77721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295362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1350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33165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84979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794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08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230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3817600" cy="768499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47"/>
          <a:stretch/>
        </p:blipFill>
        <p:spPr>
          <a:xfrm>
            <a:off x="43802" y="4683967"/>
            <a:ext cx="10685209" cy="25158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2" r="643" b="37404"/>
          <a:stretch/>
        </p:blipFill>
        <p:spPr>
          <a:xfrm>
            <a:off x="10814177" y="3973644"/>
            <a:ext cx="2883161" cy="3711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2" r="30372" b="37613"/>
          <a:stretch/>
        </p:blipFill>
        <p:spPr>
          <a:xfrm>
            <a:off x="802432" y="104320"/>
            <a:ext cx="9311951" cy="45796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69355" y="7199801"/>
            <a:ext cx="1551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</a:rPr>
              <a:t>1900 - 2018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41305" y="3026787"/>
            <a:ext cx="1551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</a:rPr>
              <a:t>2019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81F4-2026-46E0-8375-5DA0CE29D2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39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" t="7655" r="1879" b="13172"/>
          <a:stretch/>
        </p:blipFill>
        <p:spPr>
          <a:xfrm>
            <a:off x="2689541" y="1110344"/>
            <a:ext cx="8703138" cy="54584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568752"/>
            <a:ext cx="1381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Garamond" panose="02020404030301010803" pitchFamily="18" charset="0"/>
              </a:rPr>
              <a:t>Discussion to be continued. . .</a:t>
            </a:r>
            <a:endParaRPr lang="en-US" sz="6000" b="1" i="1" dirty="0"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52" t="55520" r="7725" b="36359"/>
          <a:stretch/>
        </p:blipFill>
        <p:spPr>
          <a:xfrm>
            <a:off x="9955762" y="5150497"/>
            <a:ext cx="1520889" cy="919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52" t="55520" r="7725" b="36359"/>
          <a:stretch/>
        </p:blipFill>
        <p:spPr>
          <a:xfrm>
            <a:off x="7949681" y="1298901"/>
            <a:ext cx="3231501" cy="2015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3817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latin typeface="Garamond" panose="02020404030301010803" pitchFamily="18" charset="0"/>
              </a:rPr>
              <a:t>“The strength of a nation is derived from the integrity of its homes.”</a:t>
            </a:r>
          </a:p>
          <a:p>
            <a:pPr algn="ctr"/>
            <a:r>
              <a:rPr lang="en-US" sz="3600" b="1" i="1">
                <a:latin typeface="Garamond" panose="02020404030301010803" pitchFamily="18" charset="0"/>
              </a:rPr>
              <a:t>Confucius </a:t>
            </a:r>
            <a:endParaRPr lang="en-US" sz="3600" b="1" i="1" dirty="0">
              <a:latin typeface="Garamond" panose="02020404030301010803" pitchFamily="18" charset="0"/>
            </a:endParaRPr>
          </a:p>
          <a:p>
            <a:pPr algn="ctr"/>
            <a:endParaRPr lang="en-US" sz="6000" b="1" i="1" dirty="0">
              <a:latin typeface="Garamond" panose="020204040303010108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81F4-2026-46E0-8375-5DA0CE29D2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6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1484"/>
            <a:ext cx="1381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latin typeface="Garamond" panose="02020404030301010803" pitchFamily="18" charset="0"/>
              </a:rPr>
              <a:t>Conservation Districts can </a:t>
            </a:r>
            <a:r>
              <a:rPr lang="en-US" sz="3600" b="1" dirty="0">
                <a:latin typeface="Garamond" panose="02020404030301010803" pitchFamily="18" charset="0"/>
              </a:rPr>
              <a:t>provide a means for preserving the physical character of our neighborhoods, but they can do much more.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046" y="2424316"/>
            <a:ext cx="2967196" cy="41855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564" y="3965510"/>
            <a:ext cx="4050376" cy="26685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005" y="1417845"/>
            <a:ext cx="2521820" cy="17062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92" y="1602950"/>
            <a:ext cx="3443674" cy="27429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36" y="1417845"/>
            <a:ext cx="3945372" cy="26315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174" y="4049378"/>
            <a:ext cx="3339627" cy="229410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592682" y="6572071"/>
            <a:ext cx="10632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Garamond" panose="02020404030301010803" pitchFamily="18" charset="0"/>
              </a:rPr>
              <a:t>Conservation Districts do not replace or supersede zoning ordinances. They are complimentary to them.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81F4-2026-46E0-8375-5DA0CE29D2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3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48696" y="385989"/>
            <a:ext cx="766328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Garamond" panose="02020404030301010803" pitchFamily="18" charset="0"/>
              </a:rPr>
              <a:t>Dozens of Pennsylvania cities have </a:t>
            </a:r>
            <a:r>
              <a:rPr lang="en-US" sz="3600" b="1" i="1" dirty="0">
                <a:latin typeface="Garamond" panose="02020404030301010803" pitchFamily="18" charset="0"/>
              </a:rPr>
              <a:t>Conservation Districts</a:t>
            </a:r>
            <a:r>
              <a:rPr lang="en-US" sz="3600" b="1" dirty="0">
                <a:latin typeface="Garamond" panose="02020404030301010803" pitchFamily="18" charset="0"/>
              </a:rPr>
              <a:t>,  but there are none in Easton. Easton’s downtown </a:t>
            </a:r>
            <a:r>
              <a:rPr lang="en-US" sz="3600" b="1" i="1" dirty="0">
                <a:latin typeface="Garamond" panose="02020404030301010803" pitchFamily="18" charset="0"/>
              </a:rPr>
              <a:t>National Register Historic District </a:t>
            </a:r>
            <a:r>
              <a:rPr lang="en-US" sz="3600" b="1" dirty="0">
                <a:latin typeface="Garamond" panose="02020404030301010803" pitchFamily="18" charset="0"/>
              </a:rPr>
              <a:t>helps protect most buildings from demolition and in many other ways. </a:t>
            </a:r>
          </a:p>
          <a:p>
            <a:endParaRPr lang="en-US" sz="3600" b="1" i="1" dirty="0">
              <a:latin typeface="Garamond" panose="02020404030301010803" pitchFamily="18" charset="0"/>
            </a:endParaRPr>
          </a:p>
          <a:p>
            <a:r>
              <a:rPr lang="en-US" sz="3600" b="1" i="1" dirty="0">
                <a:latin typeface="Garamond" panose="02020404030301010803" pitchFamily="18" charset="0"/>
              </a:rPr>
              <a:t>Conservation Districts </a:t>
            </a:r>
            <a:r>
              <a:rPr lang="en-US" sz="3600" b="1" dirty="0">
                <a:latin typeface="Garamond" panose="02020404030301010803" pitchFamily="18" charset="0"/>
              </a:rPr>
              <a:t>are controlled at the municipal level, can be based on neighborhood values, and can be custom-tailored within and between neighborhoods.</a:t>
            </a:r>
          </a:p>
        </p:txBody>
      </p:sp>
      <p:sp>
        <p:nvSpPr>
          <p:cNvPr id="4" name="AutoShape 2" descr="Image result for pottstown pa conservation district"/>
          <p:cNvSpPr>
            <a:spLocks noChangeAspect="1" noChangeArrowheads="1"/>
          </p:cNvSpPr>
          <p:nvPr/>
        </p:nvSpPr>
        <p:spPr bwMode="auto">
          <a:xfrm>
            <a:off x="1248488" y="675238"/>
            <a:ext cx="251460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979" y="0"/>
            <a:ext cx="4559551" cy="77724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81F4-2026-46E0-8375-5DA0CE29D2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0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334" y="1792101"/>
            <a:ext cx="3698410" cy="49918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 t="27611" r="33544" b="39736"/>
          <a:stretch/>
        </p:blipFill>
        <p:spPr>
          <a:xfrm>
            <a:off x="755780" y="1558212"/>
            <a:ext cx="7968342" cy="57036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3184" y="190555"/>
            <a:ext cx="12708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Garamond" panose="02020404030301010803" pitchFamily="18" charset="0"/>
              </a:rPr>
              <a:t>Pittsburgh has done an excellent job studying the potential and defining the benefits of </a:t>
            </a:r>
            <a:r>
              <a:rPr lang="en-US" sz="3600" b="1" i="1" dirty="0">
                <a:latin typeface="Garamond" panose="02020404030301010803" pitchFamily="18" charset="0"/>
              </a:rPr>
              <a:t>Conservation Districts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81F4-2026-46E0-8375-5DA0CE29D2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60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39746" y="190555"/>
            <a:ext cx="83778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latin typeface="Garamond" panose="02020404030301010803" pitchFamily="18" charset="0"/>
              </a:rPr>
              <a:t>Conservation Districts </a:t>
            </a:r>
            <a:r>
              <a:rPr lang="en-US" sz="3600" b="1" dirty="0">
                <a:latin typeface="Garamond" panose="02020404030301010803" pitchFamily="18" charset="0"/>
              </a:rPr>
              <a:t>can range in scope from very comprehensive  to minimal. For example, Pottstown, PA has a comprehensive </a:t>
            </a:r>
            <a:r>
              <a:rPr lang="en-US" sz="3600" b="1" i="1" dirty="0">
                <a:latin typeface="Garamond" panose="02020404030301010803" pitchFamily="18" charset="0"/>
              </a:rPr>
              <a:t>District</a:t>
            </a:r>
            <a:r>
              <a:rPr lang="en-US" sz="3600" b="1" dirty="0">
                <a:latin typeface="Garamond" panose="02020404030301010803" pitchFamily="18" charset="0"/>
              </a:rPr>
              <a:t> that covers everything from demolition and architectural style to fences and walls.</a:t>
            </a:r>
            <a:endParaRPr lang="en-US" sz="3600" b="1" i="1" dirty="0"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08" y="0"/>
            <a:ext cx="5466073" cy="7772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7" t="1869" r="1637" b="36015"/>
          <a:stretch/>
        </p:blipFill>
        <p:spPr>
          <a:xfrm>
            <a:off x="7309143" y="3606875"/>
            <a:ext cx="4281212" cy="402959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81F4-2026-46E0-8375-5DA0CE29D2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1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34571"/>
            <a:ext cx="13668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Garamond" panose="02020404030301010803" pitchFamily="18" charset="0"/>
              </a:rPr>
              <a:t>Reading, PA’s </a:t>
            </a:r>
            <a:r>
              <a:rPr lang="en-US" sz="3600" b="1" i="1" dirty="0">
                <a:latin typeface="Garamond" panose="02020404030301010803" pitchFamily="18" charset="0"/>
              </a:rPr>
              <a:t>Conservation District </a:t>
            </a:r>
            <a:r>
              <a:rPr lang="en-US" sz="3600" b="1" dirty="0">
                <a:latin typeface="Garamond" panose="02020404030301010803" pitchFamily="18" charset="0"/>
              </a:rPr>
              <a:t>is relatively simple. It regulates demolition, major additions and renovations, and porch enclosures.*</a:t>
            </a:r>
            <a:endParaRPr lang="en-US" sz="3600" b="1" i="1" dirty="0">
              <a:latin typeface="Garamond" panose="020204040303010108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39482" y="6015346"/>
            <a:ext cx="4292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dirty="0">
                <a:latin typeface="Garamond" panose="02020404030301010803" pitchFamily="18" charset="0"/>
              </a:rPr>
              <a:t>*</a:t>
            </a:r>
            <a:r>
              <a:rPr lang="en-US" b="1" i="1" dirty="0">
                <a:latin typeface="Garamond" panose="02020404030301010803" pitchFamily="18" charset="0"/>
              </a:rPr>
              <a:t>Porch enclosures </a:t>
            </a:r>
            <a:r>
              <a:rPr lang="en-US" b="1" dirty="0">
                <a:latin typeface="Garamond" panose="02020404030301010803" pitchFamily="18" charset="0"/>
              </a:rPr>
              <a:t>are a good example of the types of construction project that residents of some neighborhoods may feel need to be regulated, but are not much of an issue in other neighborhoods.</a:t>
            </a:r>
            <a:endParaRPr lang="en-US" b="1" i="1" dirty="0"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57" y="1483568"/>
            <a:ext cx="8222967" cy="6168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2" r="22452"/>
          <a:stretch/>
        </p:blipFill>
        <p:spPr>
          <a:xfrm>
            <a:off x="9741159" y="1962816"/>
            <a:ext cx="2888728" cy="405253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81F4-2026-46E0-8375-5DA0CE29D2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8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9" y="125373"/>
            <a:ext cx="6848856" cy="74096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7455" y="1294056"/>
            <a:ext cx="67935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Garamond" panose="02020404030301010803" pitchFamily="18" charset="0"/>
              </a:rPr>
              <a:t>Lancaster has designated the majority of its older neighborhoods as </a:t>
            </a:r>
            <a:r>
              <a:rPr lang="en-US" sz="3200" b="1" i="1" dirty="0">
                <a:latin typeface="Garamond" panose="02020404030301010803" pitchFamily="18" charset="0"/>
              </a:rPr>
              <a:t>Historic Conservation Districts</a:t>
            </a:r>
            <a:r>
              <a:rPr lang="en-US" sz="3200" b="1" dirty="0">
                <a:latin typeface="Garamond" panose="02020404030301010803" pitchFamily="18" charset="0"/>
              </a:rPr>
              <a:t> in order to maintain their attractive historic character and to ensure that affordable housing is protected for the welfare of its citizens.</a:t>
            </a:r>
            <a:endParaRPr lang="en-US" sz="2400" b="1" dirty="0">
              <a:latin typeface="Garamond" panose="02020404030301010803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81F4-2026-46E0-8375-5DA0CE29D28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77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3895" y="509520"/>
            <a:ext cx="57943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Garamond" panose="02020404030301010803" pitchFamily="18" charset="0"/>
              </a:rPr>
              <a:t>It is possible for a </a:t>
            </a:r>
            <a:r>
              <a:rPr lang="en-US" sz="3600" b="1" i="1" dirty="0">
                <a:latin typeface="Garamond" panose="02020404030301010803" pitchFamily="18" charset="0"/>
              </a:rPr>
              <a:t>Conservation District</a:t>
            </a:r>
            <a:r>
              <a:rPr lang="en-US" sz="3600" b="1" dirty="0">
                <a:latin typeface="Garamond" panose="02020404030301010803" pitchFamily="18" charset="0"/>
              </a:rPr>
              <a:t> to regulate not much more than demolition.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" t="9964" r="3249" b="19808"/>
          <a:stretch/>
        </p:blipFill>
        <p:spPr>
          <a:xfrm>
            <a:off x="1" y="3340359"/>
            <a:ext cx="8045858" cy="44320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6" t="120" r="11445" b="-120"/>
          <a:stretch/>
        </p:blipFill>
        <p:spPr>
          <a:xfrm>
            <a:off x="6994428" y="1"/>
            <a:ext cx="6823171" cy="54640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23290" y="5361439"/>
            <a:ext cx="57943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Garamond" panose="02020404030301010803" pitchFamily="18" charset="0"/>
              </a:rPr>
              <a:t>It is means for the preservation of valued historic neighborhoods and our quality of life.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81F4-2026-46E0-8375-5DA0CE29D28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7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" t="7655" r="1879" b="13172"/>
          <a:stretch/>
        </p:blipFill>
        <p:spPr>
          <a:xfrm>
            <a:off x="3062766" y="1474238"/>
            <a:ext cx="7471496" cy="46859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7322" y="0"/>
            <a:ext cx="1381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Garamond" panose="02020404030301010803" pitchFamily="18" charset="0"/>
              </a:rPr>
              <a:t>What makes sense for the future of </a:t>
            </a:r>
            <a:r>
              <a:rPr lang="en-US" sz="5400" b="1" i="1" dirty="0">
                <a:latin typeface="Garamond" panose="02020404030301010803" pitchFamily="18" charset="0"/>
              </a:rPr>
              <a:t>College Hill’s </a:t>
            </a:r>
            <a:r>
              <a:rPr lang="en-US" sz="5400" b="1" dirty="0">
                <a:latin typeface="Garamond" panose="02020404030301010803" pitchFamily="18" charset="0"/>
              </a:rPr>
              <a:t>distinctive and historic character?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52" t="55520" r="7725" b="36359"/>
          <a:stretch/>
        </p:blipFill>
        <p:spPr>
          <a:xfrm>
            <a:off x="10067730" y="5477070"/>
            <a:ext cx="1520889" cy="11849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52" t="55520" r="7725" b="36359"/>
          <a:stretch/>
        </p:blipFill>
        <p:spPr>
          <a:xfrm>
            <a:off x="8080309" y="1737439"/>
            <a:ext cx="3231501" cy="2015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018074"/>
            <a:ext cx="1381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Garamond" panose="02020404030301010803" pitchFamily="18" charset="0"/>
              </a:rPr>
              <a:t>Let’s talk about how a </a:t>
            </a:r>
            <a:r>
              <a:rPr lang="en-US" sz="4800" b="1" i="1" dirty="0">
                <a:latin typeface="Garamond" panose="02020404030301010803" pitchFamily="18" charset="0"/>
              </a:rPr>
              <a:t>Conservation District </a:t>
            </a:r>
            <a:r>
              <a:rPr lang="en-US" sz="4800" b="1" dirty="0">
                <a:latin typeface="Garamond" panose="02020404030301010803" pitchFamily="18" charset="0"/>
              </a:rPr>
              <a:t>might provide a tool to protect what we value.</a:t>
            </a:r>
            <a:endParaRPr lang="en-US" sz="4800" b="1" i="1" dirty="0">
              <a:latin typeface="Garamond" panose="020204040303010108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81F4-2026-46E0-8375-5DA0CE29D2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1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826</TotalTime>
  <Words>340</Words>
  <Application>Microsoft Office PowerPoint</Application>
  <PresentationFormat>Custom</PresentationFormat>
  <Paragraphs>29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Garamond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Felder</dc:creator>
  <cp:lastModifiedBy>Janet Robertson</cp:lastModifiedBy>
  <cp:revision>36</cp:revision>
  <dcterms:created xsi:type="dcterms:W3CDTF">2019-06-11T13:15:05Z</dcterms:created>
  <dcterms:modified xsi:type="dcterms:W3CDTF">2019-10-20T22:04:33Z</dcterms:modified>
</cp:coreProperties>
</file>